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52" d="100"/>
          <a:sy n="52" d="100"/>
        </p:scale>
        <p:origin x="1228" y="4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9/13/2025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9/13/2025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140" y="677918"/>
            <a:ext cx="8675370" cy="2442472"/>
          </a:xfrm>
        </p:spPr>
        <p:txBody>
          <a:bodyPr>
            <a:normAutofit/>
          </a:bodyPr>
          <a:lstStyle/>
          <a:p>
            <a:r>
              <a:rPr lang="en-US" dirty="0"/>
              <a:t>🚗 </a:t>
            </a:r>
            <a:r>
              <a:rPr lang="en-US" cap="none" dirty="0"/>
              <a:t>Uber Ride Analytics Dataset 2024</a:t>
            </a:r>
            <a:endParaRPr lang="en-US" dirty="0"/>
          </a:p>
        </p:txBody>
      </p:sp>
      <p:pic>
        <p:nvPicPr>
          <p:cNvPr id="4" name="Picture 3" descr="A white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2511AC8D-95C7-8B06-AFB1-AA0692CAF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983230" cy="2034800"/>
          </a:xfrm>
          <a:prstGeom prst="rect">
            <a:avLst/>
          </a:prstGeom>
        </p:spPr>
      </p:pic>
      <p:pic>
        <p:nvPicPr>
          <p:cNvPr id="3" name="Picture 2" descr="A white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D9EEBA03-55D8-9784-96E6-979E82D6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767" y="2823828"/>
            <a:ext cx="5419644" cy="40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 descr="A white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54AA0EBE-BC5B-B9CE-1A84-9B687A53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"/>
            <a:ext cx="2171700" cy="138392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4D02C7BE-1B84-7735-F1DA-0B3AB6A03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A yellow sign with white text&#10;&#10;AI-generated content may be incorrect.">
            <a:extLst>
              <a:ext uri="{FF2B5EF4-FFF2-40B4-BE49-F238E27FC236}">
                <a16:creationId xmlns:a16="http://schemas.microsoft.com/office/drawing/2014/main" id="{070C0824-2FB8-9F99-3E05-A973BFDEE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339" y="3423772"/>
            <a:ext cx="5528217" cy="20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514350"/>
            <a:ext cx="6343650" cy="1097280"/>
          </a:xfrm>
        </p:spPr>
        <p:txBody>
          <a:bodyPr>
            <a:normAutofit/>
          </a:bodyPr>
          <a:lstStyle/>
          <a:p>
            <a:r>
              <a:rPr lang="en-US" cap="none" dirty="0"/>
              <a:t>About The Dataset</a:t>
            </a:r>
            <a:endParaRPr lang="en-ZA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3951" y="1691641"/>
            <a:ext cx="6343650" cy="4277360"/>
          </a:xfrm>
        </p:spPr>
        <p:txBody>
          <a:bodyPr>
            <a:normAutofit fontScale="92500"/>
          </a:bodyPr>
          <a:lstStyle/>
          <a:p>
            <a:r>
              <a:rPr lang="en-US" dirty="0"/>
              <a:t>This comprehensive dataset contains detailed ride-sharing data from Uber operations for the year 2024, providing rich insights into: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Booking patterns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 vehicle performance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 revenue streams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 cancellation behaviors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customer satisfaction metrics.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white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D6683E5F-72D6-4690-E36B-EB696E1A1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937510" cy="18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348873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B0F0"/>
                </a:solidFill>
              </a:rPr>
              <a:t>Key Statistics: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bg1"/>
                </a:solidFill>
              </a:rPr>
              <a:t> Total Bookings: 148.77K rides</a:t>
            </a: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Success Rate: 65.96% (93K completed rides)</a:t>
            </a: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Cancellation Rate: 25% (37.43K cancelled bookings)</a:t>
            </a: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Customer Cancellations: 19.15% (27K rides)</a:t>
            </a: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Driver Cancellations: 7.45% (10.5K rides)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white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347A2F84-92A9-B41D-19A8-676977745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2125980" cy="13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984" y="1348740"/>
            <a:ext cx="8183880" cy="3955573"/>
          </a:xfrm>
        </p:spPr>
        <p:txBody>
          <a:bodyPr>
            <a:normAutofit fontScale="9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700" dirty="0">
                <a:solidFill>
                  <a:srgbClr val="FF0000"/>
                </a:solidFill>
              </a:rPr>
              <a:t>Revenue Distribution by Payment Method</a:t>
            </a:r>
            <a:br>
              <a:rPr lang="en-US" sz="1800" dirty="0"/>
            </a:br>
            <a:br>
              <a:rPr lang="en-US" sz="1800" dirty="0"/>
            </a:br>
            <a:br>
              <a:rPr lang="en-US" sz="1600" dirty="0"/>
            </a:br>
            <a:r>
              <a:rPr lang="en-US" sz="1600" dirty="0"/>
              <a:t>UPI: Highest contributor (~40% of total revenue)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Cash: Second highest (~25% of total revenue)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Credit Card: ~15% of total revenue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Uber Wallet: ~12% of total revenue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Debit Card: ~8% of total revenue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hite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DF2F9A25-E758-DB2B-9197-E7B1C12DA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2259975" cy="1440180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8E2D0732-4731-91D6-B49F-8C186B4DC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0" y="2129134"/>
            <a:ext cx="3947060" cy="35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829818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🚫 </a:t>
            </a:r>
            <a:r>
              <a:rPr lang="en-US" sz="2700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Cancellation Patterns</a:t>
            </a:r>
            <a:br>
              <a:rPr lang="en-US" sz="2700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</a:br>
            <a:r>
              <a:rPr lang="en-US" sz="2700" dirty="0">
                <a:solidFill>
                  <a:schemeClr val="accent4">
                    <a:lumMod val="60000"/>
                    <a:lumOff val="40000"/>
                  </a:schemeClr>
                </a:solidFill>
                <a:latin typeface="Amasis MT Pro Black" panose="02040A04050005020304" pitchFamily="18" charset="0"/>
              </a:rPr>
              <a:t>Customer Cancellation Reasons:</a:t>
            </a:r>
            <a:br>
              <a:rPr lang="en-US" sz="1800" dirty="0">
                <a:latin typeface="Amasis MT Pro Black" panose="02040A04050005020304" pitchFamily="18" charset="0"/>
              </a:rPr>
            </a:br>
            <a:endParaRPr lang="en-US" sz="1800" dirty="0"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2902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Customer Cancellation Reasons: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en-US" b="1" dirty="0"/>
              <a:t>Wrong Address</a:t>
            </a:r>
            <a:r>
              <a:rPr lang="en-US" dirty="0"/>
              <a:t>: 22.5%</a:t>
            </a:r>
          </a:p>
          <a:p>
            <a:pPr lvl="0"/>
            <a:r>
              <a:rPr lang="en-US" b="1" dirty="0"/>
              <a:t>Driver Issues</a:t>
            </a:r>
            <a:r>
              <a:rPr lang="en-US" dirty="0"/>
              <a:t>: 22.4%</a:t>
            </a:r>
          </a:p>
          <a:p>
            <a:pPr lvl="0"/>
            <a:r>
              <a:rPr lang="en-US" b="1" dirty="0"/>
              <a:t>Driver Not Moving</a:t>
            </a:r>
            <a:r>
              <a:rPr lang="en-US" dirty="0"/>
              <a:t>: 22.2%</a:t>
            </a:r>
          </a:p>
          <a:p>
            <a:pPr lvl="0"/>
            <a:r>
              <a:rPr lang="en-US" b="1" dirty="0"/>
              <a:t>Change of Plans</a:t>
            </a:r>
            <a:r>
              <a:rPr lang="en-US" dirty="0"/>
              <a:t>: 21.9%</a:t>
            </a:r>
          </a:p>
          <a:p>
            <a:pPr lvl="0"/>
            <a:r>
              <a:rPr lang="en-US" b="1" dirty="0"/>
              <a:t>App Issues</a:t>
            </a:r>
            <a:r>
              <a:rPr lang="en-US" dirty="0"/>
              <a:t>: 11.0%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white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94D5047C-48B1-24C0-EDB4-1A48B79D8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8590"/>
            <a:ext cx="2080260" cy="1044702"/>
          </a:xfrm>
          <a:prstGeom prst="rect">
            <a:avLst/>
          </a:prstGeom>
        </p:spPr>
      </p:pic>
      <p:pic>
        <p:nvPicPr>
          <p:cNvPr id="7" name="Picture 6" descr="A graph of a number of red rectangular bars with white text&#10;&#10;AI-generated content may be incorrect.">
            <a:extLst>
              <a:ext uri="{FF2B5EF4-FFF2-40B4-BE49-F238E27FC236}">
                <a16:creationId xmlns:a16="http://schemas.microsoft.com/office/drawing/2014/main" id="{E943605C-D316-85CE-15FD-4C885FB20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935" y="1725930"/>
            <a:ext cx="3586218" cy="402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301" y="140029"/>
            <a:ext cx="6738256" cy="21231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Driver Cancellation Reasons: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2766060"/>
            <a:ext cx="6449785" cy="26289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b="1" dirty="0"/>
              <a:t>Capacity Issues</a:t>
            </a:r>
            <a:r>
              <a:rPr lang="en-US" dirty="0"/>
              <a:t>: 25.0%</a:t>
            </a:r>
          </a:p>
          <a:p>
            <a:pPr lvl="0"/>
            <a:r>
              <a:rPr lang="en-US" b="1" dirty="0"/>
              <a:t>Customer Related Issues</a:t>
            </a:r>
            <a:r>
              <a:rPr lang="en-US" dirty="0"/>
              <a:t>: 25.3%</a:t>
            </a:r>
          </a:p>
          <a:p>
            <a:pPr lvl="0"/>
            <a:r>
              <a:rPr lang="en-US" b="1" dirty="0"/>
              <a:t>Personal &amp; Car Issues</a:t>
            </a:r>
            <a:r>
              <a:rPr lang="en-US" dirty="0"/>
              <a:t>: 24.9%</a:t>
            </a:r>
          </a:p>
          <a:p>
            <a:pPr lvl="0"/>
            <a:r>
              <a:rPr lang="en-US" b="1" dirty="0"/>
              <a:t>Customer Behavior</a:t>
            </a:r>
            <a:r>
              <a:rPr lang="en-US" dirty="0"/>
              <a:t>: 24.8%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white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188BAB13-BAB3-0F89-7E0E-608B75599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80260" cy="1325656"/>
          </a:xfrm>
          <a:prstGeom prst="rect">
            <a:avLst/>
          </a:prstGeom>
        </p:spPr>
      </p:pic>
      <p:pic>
        <p:nvPicPr>
          <p:cNvPr id="7" name="Picture 6" descr="A graph of a number of red rectangular objects with white text&#10;&#10;AI-generated content may be incorrect.">
            <a:extLst>
              <a:ext uri="{FF2B5EF4-FFF2-40B4-BE49-F238E27FC236}">
                <a16:creationId xmlns:a16="http://schemas.microsoft.com/office/drawing/2014/main" id="{4D274F10-42A4-7EF2-2C74-CD5BFEC78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9337"/>
            <a:ext cx="4822493" cy="323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⭐ Rating Analysis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b="1" dirty="0"/>
              <a:t>Customer Ratings</a:t>
            </a:r>
            <a:r>
              <a:rPr lang="en-US" dirty="0"/>
              <a:t>: Consistently high across all vehicle types (4.40-4.41)</a:t>
            </a:r>
          </a:p>
          <a:p>
            <a:pPr lvl="0"/>
            <a:r>
              <a:rPr lang="en-US" b="1" dirty="0"/>
              <a:t>Driver Ratings</a:t>
            </a:r>
            <a:r>
              <a:rPr lang="en-US" dirty="0"/>
              <a:t>: Slightly lower but stable (4.23-4.24)</a:t>
            </a:r>
          </a:p>
          <a:p>
            <a:pPr lvl="0"/>
            <a:r>
              <a:rPr lang="en-US" b="1" dirty="0"/>
              <a:t>Highest Rated</a:t>
            </a:r>
            <a:r>
              <a:rPr lang="en-US" dirty="0"/>
              <a:t>: Go Sedan (4.41 customer rating)</a:t>
            </a:r>
          </a:p>
          <a:p>
            <a:pPr lvl="0"/>
            <a:r>
              <a:rPr lang="en-US" b="1" dirty="0"/>
              <a:t>Most Satisfied Drivers</a:t>
            </a:r>
            <a:r>
              <a:rPr lang="en-US" dirty="0"/>
              <a:t>: </a:t>
            </a:r>
            <a:r>
              <a:rPr lang="en-US" dirty="0" err="1"/>
              <a:t>UberXL</a:t>
            </a:r>
            <a:r>
              <a:rPr lang="en-US" dirty="0"/>
              <a:t> category (4.24 rating)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A white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F89F143A-3D8D-7EB7-C087-1468BBF17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480"/>
            <a:ext cx="1611630" cy="1027019"/>
          </a:xfrm>
          <a:prstGeom prst="rect">
            <a:avLst/>
          </a:prstGeom>
        </p:spPr>
      </p:pic>
      <p:pic>
        <p:nvPicPr>
          <p:cNvPr id="15" name="Content Placeholder 14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8F2A34CE-AADC-1C08-0544-10B809A877F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5646738" y="2838309"/>
            <a:ext cx="4514850" cy="3010182"/>
          </a:xfr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829819"/>
          </a:xfrm>
        </p:spPr>
        <p:txBody>
          <a:bodyPr>
            <a:normAutofit fontScale="90000"/>
          </a:bodyPr>
          <a:lstStyle/>
          <a:p>
            <a:r>
              <a:rPr lang="en-US" dirty="0"/>
              <a:t>📈 Data Quality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656784" y="2260074"/>
            <a:ext cx="3417570" cy="4220735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5600" b="1" dirty="0"/>
              <a:t>Completeness</a:t>
            </a:r>
            <a:r>
              <a:rPr lang="en-US" sz="5600" dirty="0"/>
              <a:t>: Comprehensive coverage with minimal missing values</a:t>
            </a:r>
          </a:p>
          <a:p>
            <a:pPr lvl="0"/>
            <a:r>
              <a:rPr lang="en-US" sz="5600" b="1" dirty="0"/>
              <a:t>Consistency</a:t>
            </a:r>
            <a:r>
              <a:rPr lang="en-US" sz="5600" dirty="0"/>
              <a:t>: Standardized vehicle types and status categories</a:t>
            </a:r>
          </a:p>
          <a:p>
            <a:pPr lvl="0"/>
            <a:r>
              <a:rPr lang="en-US" sz="5600" b="1" dirty="0"/>
              <a:t>Temporal Coverage</a:t>
            </a:r>
            <a:r>
              <a:rPr lang="en-US" sz="5600" dirty="0"/>
              <a:t>: Full year 2024 data with daily granularity</a:t>
            </a:r>
          </a:p>
          <a:p>
            <a:pPr lvl="0"/>
            <a:r>
              <a:rPr lang="en-US" sz="5600" b="1" dirty="0"/>
              <a:t>Geographic Scope</a:t>
            </a:r>
            <a:r>
              <a:rPr lang="en-US" sz="5600" dirty="0"/>
              <a:t>: Multiple pickup and drop locations</a:t>
            </a:r>
          </a:p>
          <a:p>
            <a:pPr lvl="0"/>
            <a:r>
              <a:rPr lang="en-US" sz="5600" b="1" dirty="0"/>
              <a:t>Balanced Distribution</a:t>
            </a:r>
            <a:r>
              <a:rPr lang="en-US" sz="5600" dirty="0"/>
              <a:t>: Good representation across all vehicle types and time periods.</a:t>
            </a:r>
          </a:p>
          <a:p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 descr="A white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AC32834E-8CAA-647A-C0B8-00279F07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1690" cy="1332940"/>
          </a:xfrm>
          <a:prstGeom prst="rect">
            <a:avLst/>
          </a:prstGeom>
        </p:spPr>
      </p:pic>
      <p:pic>
        <p:nvPicPr>
          <p:cNvPr id="15" name="Content Placeholder 14" descr="A mop flying out of a computer&#10;&#10;AI-generated content may be incorrect.">
            <a:extLst>
              <a:ext uri="{FF2B5EF4-FFF2-40B4-BE49-F238E27FC236}">
                <a16:creationId xmlns:a16="http://schemas.microsoft.com/office/drawing/2014/main" id="{A018C82E-572B-C6B8-B3D8-D0676FD5E6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909560" y="3824256"/>
            <a:ext cx="2846070" cy="2481594"/>
          </a:xfr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452" y="136525"/>
            <a:ext cx="7606895" cy="7207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Dashboard​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E0E83E-5841-7D2C-295A-21A98AB15A2D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4"/>
          <a:stretch>
            <a:fillRect/>
          </a:stretch>
        </p:blipFill>
        <p:spPr>
          <a:xfrm>
            <a:off x="3348989" y="937260"/>
            <a:ext cx="8743951" cy="5920740"/>
          </a:xfrm>
        </p:spPr>
      </p:pic>
      <p:pic>
        <p:nvPicPr>
          <p:cNvPr id="9" name="Picture 8" descr="A white car with a person in the driver's seat&#10;&#10;AI-generated content may be incorrect.">
            <a:extLst>
              <a:ext uri="{FF2B5EF4-FFF2-40B4-BE49-F238E27FC236}">
                <a16:creationId xmlns:a16="http://schemas.microsoft.com/office/drawing/2014/main" id="{A9E16DB8-459F-119B-A7CD-3E01E62F9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" y="86262"/>
            <a:ext cx="2139696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{6A56971F-AA06-4A68-AE1F-0ABD7FB9E4FD}TF55c86556-70ea-476e-aa05-13a38f2d5b0da1381d77_win32-a3c664429073</Template>
  <TotalTime>70</TotalTime>
  <Words>356</Words>
  <Application>Microsoft Office PowerPoint</Application>
  <PresentationFormat>Widescreen</PresentationFormat>
  <Paragraphs>52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Amasis MT Pro Black</vt:lpstr>
      <vt:lpstr>Arial</vt:lpstr>
      <vt:lpstr>Avenir Next LT Pro</vt:lpstr>
      <vt:lpstr>Calibri</vt:lpstr>
      <vt:lpstr>Wingdings</vt:lpstr>
      <vt:lpstr>Custom</vt:lpstr>
      <vt:lpstr>🚗 Uber Ride Analytics Dataset 2024</vt:lpstr>
      <vt:lpstr>About The Dataset</vt:lpstr>
      <vt:lpstr>Key Statistics:    Total Bookings: 148.77K rides  Success Rate: 65.96% (93K completed rides)  Cancellation Rate: 25% (37.43K cancelled bookings)  Customer Cancellations: 19.15% (27K rides)  Driver Cancellations: 7.45% (10.5K rides) </vt:lpstr>
      <vt:lpstr>Revenue Distribution by Payment Method   UPI: Highest contributor (~40% of total revenue)   Cash: Second highest (~25% of total revenue)  Credit Card: ~15% of total revenue  Uber Wallet: ~12% of total revenue  Debit Card: ~8% of total revenue </vt:lpstr>
      <vt:lpstr>🚫 Cancellation Patterns Customer Cancellation Reasons: </vt:lpstr>
      <vt:lpstr>Driver Cancellation Reasons: </vt:lpstr>
      <vt:lpstr>⭐ Rating Analysis </vt:lpstr>
      <vt:lpstr>📈 Data Quality </vt:lpstr>
      <vt:lpstr>Dashboard​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kehindeoke12@gmail.com</dc:creator>
  <cp:lastModifiedBy>kehindeoke12@gmail.com</cp:lastModifiedBy>
  <cp:revision>7</cp:revision>
  <dcterms:created xsi:type="dcterms:W3CDTF">2025-09-10T06:34:23Z</dcterms:created>
  <dcterms:modified xsi:type="dcterms:W3CDTF">2025-09-13T23:50:15Z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